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95" r:id="rId3"/>
    <p:sldId id="396" r:id="rId4"/>
    <p:sldId id="409" r:id="rId5"/>
    <p:sldId id="411" r:id="rId6"/>
    <p:sldId id="432" r:id="rId7"/>
    <p:sldId id="418" r:id="rId8"/>
    <p:sldId id="415" r:id="rId9"/>
    <p:sldId id="416" r:id="rId10"/>
    <p:sldId id="417" r:id="rId11"/>
    <p:sldId id="419" r:id="rId12"/>
    <p:sldId id="420" r:id="rId13"/>
    <p:sldId id="421" r:id="rId14"/>
    <p:sldId id="422" r:id="rId15"/>
    <p:sldId id="423" r:id="rId16"/>
    <p:sldId id="424" r:id="rId17"/>
    <p:sldId id="425" r:id="rId18"/>
    <p:sldId id="426" r:id="rId19"/>
    <p:sldId id="427" r:id="rId20"/>
    <p:sldId id="428" r:id="rId21"/>
    <p:sldId id="429" r:id="rId22"/>
    <p:sldId id="430" r:id="rId23"/>
    <p:sldId id="431" r:id="rId24"/>
    <p:sldId id="43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11"/>
    <p:restoredTop sz="94659"/>
  </p:normalViewPr>
  <p:slideViewPr>
    <p:cSldViewPr snapToGrid="0" snapToObjects="1">
      <p:cViewPr>
        <p:scale>
          <a:sx n="85" d="100"/>
          <a:sy n="85" d="100"/>
        </p:scale>
        <p:origin x="152" y="1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2CB9E-F9B8-4243-A293-BD87924C1C8E}" type="datetimeFigureOut">
              <a:rPr lang="en-US" smtClean="0"/>
              <a:t>3/21/17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52288-2427-CD44-8475-59E15EB1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67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3/21/17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3/21/17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3/21/17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585627"/>
            <a:ext cx="10572000" cy="2971051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Lecture 10 – </a:t>
            </a:r>
            <a:br>
              <a:rPr lang="en-US" dirty="0" smtClean="0"/>
            </a:br>
            <a:r>
              <a:rPr lang="en-US" dirty="0" smtClean="0"/>
              <a:t>Finite State </a:t>
            </a:r>
            <a:r>
              <a:rPr lang="en-US" dirty="0" smtClean="0"/>
              <a:t>Machines &amp;</a:t>
            </a:r>
            <a:br>
              <a:rPr lang="en-US" dirty="0" smtClean="0"/>
            </a:br>
            <a:r>
              <a:rPr lang="en-US" dirty="0" smtClean="0"/>
              <a:t>State-</a:t>
            </a:r>
            <a:r>
              <a:rPr lang="en-US" dirty="0" err="1" smtClean="0"/>
              <a:t>Dependend</a:t>
            </a:r>
            <a:r>
              <a:rPr lang="en-US" dirty="0" smtClean="0"/>
              <a:t> Dynamic Interaction Modeling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076961"/>
            <a:ext cx="10572000" cy="1181598"/>
          </a:xfrm>
        </p:spPr>
        <p:txBody>
          <a:bodyPr/>
          <a:lstStyle/>
          <a:p>
            <a:r>
              <a:rPr lang="en-US" dirty="0" smtClean="0"/>
              <a:t>COMP 3700: Modeling and Design</a:t>
            </a:r>
          </a:p>
          <a:p>
            <a:r>
              <a:rPr lang="en-US" dirty="0" smtClean="0"/>
              <a:t>Chapter 10: Finite State </a:t>
            </a:r>
            <a:r>
              <a:rPr lang="en-US" dirty="0" smtClean="0"/>
              <a:t>Machines </a:t>
            </a:r>
          </a:p>
          <a:p>
            <a:r>
              <a:rPr lang="en-US" dirty="0" smtClean="0"/>
              <a:t>Chapter 11: State-Dependent Dynamic Interaction Modeling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10001" y="6258559"/>
            <a:ext cx="10572000" cy="44704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Gomaa</a:t>
            </a:r>
            <a:r>
              <a:rPr lang="en-US" dirty="0" smtClean="0"/>
              <a:t>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02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5162363" cy="3636511"/>
          </a:xfrm>
        </p:spPr>
        <p:txBody>
          <a:bodyPr/>
          <a:lstStyle/>
          <a:p>
            <a:r>
              <a:rPr lang="en-US" dirty="0" smtClean="0"/>
              <a:t>State transition label</a:t>
            </a:r>
          </a:p>
          <a:p>
            <a:pPr lvl="1"/>
            <a:r>
              <a:rPr lang="en-US" dirty="0" smtClean="0"/>
              <a:t>Event / action(s)</a:t>
            </a:r>
          </a:p>
          <a:p>
            <a:pPr lvl="1"/>
            <a:r>
              <a:rPr lang="en-US" dirty="0" smtClean="0"/>
              <a:t>Event[condition] / action(s)</a:t>
            </a:r>
          </a:p>
          <a:p>
            <a:r>
              <a:rPr lang="en-US" dirty="0" smtClean="0"/>
              <a:t>Action</a:t>
            </a:r>
          </a:p>
          <a:p>
            <a:pPr lvl="1"/>
            <a:r>
              <a:rPr lang="en-US" dirty="0" smtClean="0"/>
              <a:t>Executed as a result of state transition</a:t>
            </a:r>
            <a:endParaRPr lang="en-US" dirty="0"/>
          </a:p>
          <a:p>
            <a:pPr lvl="1"/>
            <a:r>
              <a:rPr lang="en-US" dirty="0" smtClean="0"/>
              <a:t>Executes instantaneously at state transition</a:t>
            </a:r>
          </a:p>
          <a:p>
            <a:pPr lvl="1"/>
            <a:r>
              <a:rPr lang="en-US" dirty="0" smtClean="0"/>
              <a:t>Terminates itself</a:t>
            </a:r>
          </a:p>
          <a:p>
            <a:pPr lvl="1"/>
            <a:r>
              <a:rPr lang="en-US" dirty="0" smtClean="0"/>
              <a:t>Is optional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67" y="1941365"/>
            <a:ext cx="5492438" cy="464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1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Entry and Exit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157" y="1985251"/>
            <a:ext cx="3552384" cy="3520519"/>
          </a:xfrm>
        </p:spPr>
        <p:txBody>
          <a:bodyPr>
            <a:normAutofit/>
          </a:bodyPr>
          <a:lstStyle/>
          <a:p>
            <a:r>
              <a:rPr lang="en-US" dirty="0" smtClean="0"/>
              <a:t>Entry action</a:t>
            </a:r>
          </a:p>
          <a:p>
            <a:pPr lvl="1"/>
            <a:r>
              <a:rPr lang="en-US" dirty="0" smtClean="0"/>
              <a:t>Action executed on entry into state</a:t>
            </a:r>
          </a:p>
          <a:p>
            <a:pPr lvl="2"/>
            <a:r>
              <a:rPr lang="en-US" dirty="0" smtClean="0"/>
              <a:t>Entry / action</a:t>
            </a:r>
          </a:p>
          <a:p>
            <a:pPr lvl="3"/>
            <a:r>
              <a:rPr lang="en-US" dirty="0" smtClean="0"/>
              <a:t>Ex: Start Cooking</a:t>
            </a:r>
          </a:p>
          <a:p>
            <a:r>
              <a:rPr lang="en-US" dirty="0" smtClean="0"/>
              <a:t>Exit action</a:t>
            </a:r>
          </a:p>
          <a:p>
            <a:pPr lvl="1"/>
            <a:r>
              <a:rPr lang="en-US" dirty="0" smtClean="0"/>
              <a:t>Action executed on exit from state</a:t>
            </a:r>
          </a:p>
          <a:p>
            <a:pPr lvl="2"/>
            <a:r>
              <a:rPr lang="en-US" dirty="0" smtClean="0"/>
              <a:t>Exit / action</a:t>
            </a:r>
          </a:p>
          <a:p>
            <a:pPr lvl="3"/>
            <a:r>
              <a:rPr lang="en-US" dirty="0" smtClean="0"/>
              <a:t>Ex: Stop Cooking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967" y="110396"/>
            <a:ext cx="4177302" cy="3635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504" y="3281292"/>
            <a:ext cx="5288197" cy="325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8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</a:t>
            </a:r>
            <a:r>
              <a:rPr lang="en-US" dirty="0" err="1" smtClean="0"/>
              <a:t>Statecharts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197" y="2075192"/>
            <a:ext cx="10927544" cy="4782808"/>
          </a:xfrm>
        </p:spPr>
        <p:txBody>
          <a:bodyPr>
            <a:normAutofit/>
          </a:bodyPr>
          <a:lstStyle/>
          <a:p>
            <a:r>
              <a:rPr lang="en-US" dirty="0" smtClean="0"/>
              <a:t>Disadvantages of State Transition Diagrams and Flat </a:t>
            </a:r>
            <a:r>
              <a:rPr lang="en-US" dirty="0" err="1" smtClean="0"/>
              <a:t>Statecharts</a:t>
            </a:r>
            <a:endParaRPr lang="en-US" dirty="0" smtClean="0"/>
          </a:p>
          <a:p>
            <a:pPr lvl="1"/>
            <a:r>
              <a:rPr lang="en-US" dirty="0" smtClean="0"/>
              <a:t>Complex  State Transition Diagrams get very cluttered</a:t>
            </a:r>
          </a:p>
          <a:p>
            <a:pPr lvl="1"/>
            <a:r>
              <a:rPr lang="en-US" dirty="0" smtClean="0"/>
              <a:t>Limited capability for managing complexity</a:t>
            </a:r>
          </a:p>
          <a:p>
            <a:r>
              <a:rPr lang="en-US" dirty="0" smtClean="0"/>
              <a:t>Hierarchical </a:t>
            </a:r>
            <a:r>
              <a:rPr lang="en-US" dirty="0" err="1" smtClean="0"/>
              <a:t>Statecharts</a:t>
            </a:r>
            <a:endParaRPr lang="en-US" dirty="0"/>
          </a:p>
          <a:p>
            <a:pPr lvl="1"/>
            <a:r>
              <a:rPr lang="en-US" dirty="0" smtClean="0"/>
              <a:t>Based on </a:t>
            </a:r>
            <a:r>
              <a:rPr lang="en-US" dirty="0" err="1" smtClean="0"/>
              <a:t>Harel</a:t>
            </a:r>
            <a:r>
              <a:rPr lang="en-US" dirty="0" smtClean="0"/>
              <a:t> </a:t>
            </a:r>
            <a:r>
              <a:rPr lang="en-US" dirty="0" err="1" smtClean="0"/>
              <a:t>Statecharts</a:t>
            </a:r>
            <a:endParaRPr lang="en-US" dirty="0" smtClean="0"/>
          </a:p>
          <a:p>
            <a:pPr lvl="1"/>
            <a:r>
              <a:rPr lang="en-US" dirty="0" smtClean="0"/>
              <a:t>Notation for hierarchical decomposition of state transition diagrams</a:t>
            </a:r>
          </a:p>
          <a:p>
            <a:pPr lvl="2"/>
            <a:r>
              <a:rPr lang="en-US" dirty="0" smtClean="0"/>
              <a:t>Composit</a:t>
            </a:r>
            <a:r>
              <a:rPr lang="en-US" dirty="0" smtClean="0"/>
              <a:t>e state decomposed into </a:t>
            </a:r>
            <a:r>
              <a:rPr lang="en-US" dirty="0" err="1" smtClean="0"/>
              <a:t>substates</a:t>
            </a:r>
            <a:endParaRPr lang="en-US" dirty="0" smtClean="0"/>
          </a:p>
          <a:p>
            <a:pPr lvl="2"/>
            <a:r>
              <a:rPr lang="en-US" dirty="0" smtClean="0"/>
              <a:t>Default entry states</a:t>
            </a:r>
          </a:p>
          <a:p>
            <a:pPr lvl="2"/>
            <a:r>
              <a:rPr lang="en-US" dirty="0" smtClean="0"/>
              <a:t>Transition out of composite state corresponds to transition out of every </a:t>
            </a:r>
            <a:r>
              <a:rPr lang="en-US" dirty="0" err="1" smtClean="0"/>
              <a:t>substate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753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</a:t>
            </a:r>
            <a:r>
              <a:rPr lang="en-US" dirty="0" err="1" smtClean="0"/>
              <a:t>Statecharts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70" y="2293495"/>
            <a:ext cx="5857929" cy="4002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20" y="2173213"/>
            <a:ext cx="5268037" cy="426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6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</a:t>
            </a:r>
            <a:r>
              <a:rPr lang="en-US" dirty="0" err="1" smtClean="0"/>
              <a:t>Statecharts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197" y="2075192"/>
            <a:ext cx="5246272" cy="4782808"/>
          </a:xfrm>
        </p:spPr>
        <p:txBody>
          <a:bodyPr>
            <a:normAutofit/>
          </a:bodyPr>
          <a:lstStyle/>
          <a:p>
            <a:r>
              <a:rPr lang="en-US" dirty="0" smtClean="0"/>
              <a:t>Sequential decomposition</a:t>
            </a:r>
          </a:p>
          <a:p>
            <a:pPr lvl="1"/>
            <a:r>
              <a:rPr lang="en-US" dirty="0" smtClean="0"/>
              <a:t>When object is in composite state</a:t>
            </a:r>
          </a:p>
          <a:p>
            <a:pPr lvl="2"/>
            <a:r>
              <a:rPr lang="en-US" dirty="0" smtClean="0"/>
              <a:t>It is in one and only one of </a:t>
            </a:r>
            <a:r>
              <a:rPr lang="en-US" dirty="0" err="1" smtClean="0"/>
              <a:t>substates</a:t>
            </a:r>
            <a:endParaRPr lang="en-US" dirty="0" smtClean="0"/>
          </a:p>
          <a:p>
            <a:pPr lvl="1"/>
            <a:r>
              <a:rPr lang="en-US" dirty="0" smtClean="0"/>
              <a:t>Transition into composite state</a:t>
            </a:r>
          </a:p>
          <a:p>
            <a:pPr lvl="2"/>
            <a:r>
              <a:rPr lang="en-US" dirty="0" smtClean="0"/>
              <a:t>Must be to one and only one of </a:t>
            </a:r>
            <a:r>
              <a:rPr lang="en-US" dirty="0" err="1" smtClean="0"/>
              <a:t>substates</a:t>
            </a:r>
            <a:endParaRPr lang="en-US" dirty="0" smtClean="0"/>
          </a:p>
          <a:p>
            <a:r>
              <a:rPr lang="en-US" dirty="0" smtClean="0"/>
              <a:t>Aggregation of state transitions</a:t>
            </a:r>
          </a:p>
          <a:p>
            <a:pPr lvl="1"/>
            <a:r>
              <a:rPr lang="en-US" dirty="0" smtClean="0"/>
              <a:t>If same event causes transition out of every </a:t>
            </a:r>
            <a:r>
              <a:rPr lang="en-US" dirty="0" err="1" smtClean="0"/>
              <a:t>substate</a:t>
            </a:r>
            <a:endParaRPr lang="en-US" dirty="0" smtClean="0"/>
          </a:p>
          <a:p>
            <a:pPr lvl="1"/>
            <a:r>
              <a:rPr lang="en-US" dirty="0" smtClean="0"/>
              <a:t>Then aggregate into transition out of composite state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351" y="2075192"/>
            <a:ext cx="5820647" cy="464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5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 on </a:t>
            </a:r>
            <a:r>
              <a:rPr lang="en-US" dirty="0" err="1" smtClean="0"/>
              <a:t>Statecharts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196" y="2075192"/>
            <a:ext cx="11362259" cy="4782808"/>
          </a:xfrm>
        </p:spPr>
        <p:txBody>
          <a:bodyPr>
            <a:normAutofit/>
          </a:bodyPr>
          <a:lstStyle/>
          <a:p>
            <a:r>
              <a:rPr lang="en-US" dirty="0" smtClean="0"/>
              <a:t>State name must be passive not active</a:t>
            </a:r>
          </a:p>
          <a:p>
            <a:pPr lvl="1"/>
            <a:r>
              <a:rPr lang="en-US" dirty="0" smtClean="0"/>
              <a:t>Represents time period when something</a:t>
            </a:r>
          </a:p>
          <a:p>
            <a:pPr lvl="2"/>
            <a:r>
              <a:rPr lang="en-US" dirty="0" smtClean="0"/>
              <a:t>Is happening</a:t>
            </a:r>
          </a:p>
          <a:p>
            <a:pPr lvl="3"/>
            <a:r>
              <a:rPr lang="en-US" dirty="0" smtClean="0"/>
              <a:t>Ex: Waiting for PIN</a:t>
            </a:r>
          </a:p>
          <a:p>
            <a:pPr lvl="2"/>
            <a:r>
              <a:rPr lang="en-US" dirty="0" smtClean="0"/>
              <a:t>Identifiable situation</a:t>
            </a:r>
          </a:p>
          <a:p>
            <a:pPr lvl="3"/>
            <a:r>
              <a:rPr lang="en-US" dirty="0" smtClean="0"/>
              <a:t>Ex: Idle, Initial</a:t>
            </a:r>
          </a:p>
          <a:p>
            <a:r>
              <a:rPr lang="en-US" dirty="0" smtClean="0"/>
              <a:t>State names must be unique</a:t>
            </a:r>
          </a:p>
          <a:p>
            <a:r>
              <a:rPr lang="en-US" dirty="0" smtClean="0"/>
              <a:t>Must be able to exit from every state</a:t>
            </a:r>
          </a:p>
          <a:p>
            <a:r>
              <a:rPr lang="en-US" dirty="0" smtClean="0"/>
              <a:t>Flat </a:t>
            </a:r>
            <a:r>
              <a:rPr lang="en-US" dirty="0" err="1" smtClean="0"/>
              <a:t>statechart</a:t>
            </a:r>
            <a:endParaRPr lang="en-US" dirty="0" smtClean="0"/>
          </a:p>
          <a:p>
            <a:pPr lvl="1"/>
            <a:r>
              <a:rPr lang="en-US" dirty="0" err="1" smtClean="0"/>
              <a:t>Statechart</a:t>
            </a:r>
            <a:r>
              <a:rPr lang="en-US" dirty="0" smtClean="0"/>
              <a:t> is only in one state at a time</a:t>
            </a:r>
          </a:p>
          <a:p>
            <a:r>
              <a:rPr lang="en-US" dirty="0" smtClean="0"/>
              <a:t>Hierarchical </a:t>
            </a:r>
            <a:r>
              <a:rPr lang="en-US" dirty="0" err="1" smtClean="0"/>
              <a:t>statechart</a:t>
            </a:r>
            <a:endParaRPr lang="en-US" dirty="0" smtClean="0"/>
          </a:p>
          <a:p>
            <a:pPr lvl="1"/>
            <a:r>
              <a:rPr lang="en-US" dirty="0" smtClean="0"/>
              <a:t>Sequential decomposition</a:t>
            </a:r>
          </a:p>
          <a:p>
            <a:pPr lvl="2"/>
            <a:r>
              <a:rPr lang="en-US" dirty="0" err="1" smtClean="0"/>
              <a:t>Statechart</a:t>
            </a:r>
            <a:r>
              <a:rPr lang="en-US" dirty="0" smtClean="0"/>
              <a:t> is only in one </a:t>
            </a:r>
            <a:r>
              <a:rPr lang="en-US" dirty="0" err="1" smtClean="0"/>
              <a:t>substate</a:t>
            </a:r>
            <a:r>
              <a:rPr lang="en-US" dirty="0" smtClean="0"/>
              <a:t> at a </a:t>
            </a:r>
            <a:r>
              <a:rPr lang="en-US" dirty="0" err="1" smtClean="0"/>
              <a:t>timec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6098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 on </a:t>
            </a:r>
            <a:r>
              <a:rPr lang="en-US" dirty="0" err="1" smtClean="0"/>
              <a:t>Statecharts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1888761"/>
            <a:ext cx="12192000" cy="496923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Event is the cause of the state transition</a:t>
            </a:r>
          </a:p>
          <a:p>
            <a:pPr lvl="1"/>
            <a:r>
              <a:rPr lang="en-US" dirty="0" smtClean="0"/>
              <a:t>Event happens at a moment in time</a:t>
            </a:r>
          </a:p>
          <a:p>
            <a:pPr lvl="1"/>
            <a:r>
              <a:rPr lang="en-US" dirty="0" smtClean="0"/>
              <a:t>Event name indicates something has just happened</a:t>
            </a:r>
          </a:p>
          <a:p>
            <a:pPr lvl="2"/>
            <a:r>
              <a:rPr lang="en-US" dirty="0" smtClean="0"/>
              <a:t>Ex: Card Inserted, Door Closed</a:t>
            </a:r>
          </a:p>
          <a:p>
            <a:r>
              <a:rPr lang="en-US" dirty="0" smtClean="0"/>
              <a:t>Action is the result of the state transition</a:t>
            </a:r>
          </a:p>
          <a:p>
            <a:pPr lvl="1"/>
            <a:r>
              <a:rPr lang="en-US" dirty="0" smtClean="0"/>
              <a:t>Action is a command</a:t>
            </a:r>
          </a:p>
          <a:p>
            <a:pPr lvl="2"/>
            <a:r>
              <a:rPr lang="en-US" dirty="0" smtClean="0"/>
              <a:t>Ex: Dispense Cash, Start Cooking</a:t>
            </a:r>
          </a:p>
          <a:p>
            <a:pPr lvl="1"/>
            <a:r>
              <a:rPr lang="en-US" dirty="0" smtClean="0"/>
              <a:t>Action executes instantaneously</a:t>
            </a:r>
          </a:p>
          <a:p>
            <a:pPr lvl="1"/>
            <a:r>
              <a:rPr lang="en-US" dirty="0" smtClean="0"/>
              <a:t>Activity executes throughout a given state</a:t>
            </a:r>
          </a:p>
          <a:p>
            <a:r>
              <a:rPr lang="en-US" dirty="0" smtClean="0"/>
              <a:t>More than one action possible with a state transition</a:t>
            </a:r>
          </a:p>
          <a:p>
            <a:pPr lvl="1"/>
            <a:r>
              <a:rPr lang="en-US" dirty="0" smtClean="0"/>
              <a:t>No sequential dependency between actions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2917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 on </a:t>
            </a:r>
            <a:r>
              <a:rPr lang="en-US" dirty="0" err="1" smtClean="0"/>
              <a:t>Statecharts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1888761"/>
            <a:ext cx="12192000" cy="496923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Condition is a Boolean value</a:t>
            </a:r>
          </a:p>
          <a:p>
            <a:pPr lvl="1"/>
            <a:r>
              <a:rPr lang="en-US" dirty="0" smtClean="0"/>
              <a:t>Event [Condition]</a:t>
            </a:r>
          </a:p>
          <a:p>
            <a:pPr lvl="1"/>
            <a:r>
              <a:rPr lang="en-US" dirty="0" smtClean="0"/>
              <a:t>State transition only occurs if</a:t>
            </a:r>
          </a:p>
          <a:p>
            <a:pPr lvl="2"/>
            <a:r>
              <a:rPr lang="en-US" dirty="0" smtClean="0"/>
              <a:t>Event happens &amp; Condition is True</a:t>
            </a:r>
          </a:p>
          <a:p>
            <a:pPr lvl="1"/>
            <a:r>
              <a:rPr lang="en-US" dirty="0" smtClean="0"/>
              <a:t>Condition is True over some interval of time</a:t>
            </a:r>
          </a:p>
          <a:p>
            <a:r>
              <a:rPr lang="en-US" dirty="0" smtClean="0"/>
              <a:t>Actions, Activities and Conditions are optional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460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</a:t>
            </a:r>
            <a:r>
              <a:rPr lang="en-US" dirty="0" err="1" smtClean="0"/>
              <a:t>Statechart</a:t>
            </a:r>
            <a:r>
              <a:rPr lang="en-US" dirty="0" smtClean="0"/>
              <a:t> from Use Case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9902" y="2071141"/>
            <a:ext cx="6100996" cy="496923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dirty="0" smtClean="0"/>
              <a:t>Develop state dependent use case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Start with scenario (one path through use case)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 smtClean="0"/>
              <a:t>Consider sequence of interactions between actor and system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Consider sequence of external events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 smtClean="0"/>
              <a:t>Input event from external environment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 smtClean="0"/>
              <a:t>Causes state transition to new state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 smtClean="0"/>
              <a:t>Action may result form state transition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Initially develop flat </a:t>
            </a:r>
            <a:r>
              <a:rPr lang="en-US" dirty="0" err="1" smtClean="0"/>
              <a:t>statechart</a:t>
            </a: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Consider alternative external events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 smtClean="0"/>
              <a:t>Could result in additional states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 smtClean="0"/>
              <a:t>Could result in additional state transitions</a:t>
            </a:r>
          </a:p>
          <a:p>
            <a:pPr marL="800100" lvl="1" indent="-34290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08296" y="1921240"/>
            <a:ext cx="5618813" cy="496923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6"/>
            </a:pPr>
            <a:r>
              <a:rPr lang="en-US" dirty="0" smtClean="0"/>
              <a:t>Repeat steps 1 – 5 for each use case</a:t>
            </a:r>
          </a:p>
          <a:p>
            <a:pPr>
              <a:buFont typeface="+mj-lt"/>
              <a:buAutoNum type="arabicPeriod" startAt="6"/>
            </a:pPr>
            <a:r>
              <a:rPr lang="en-US" dirty="0" smtClean="0"/>
              <a:t>Combine charts for entire use case model</a:t>
            </a:r>
          </a:p>
          <a:p>
            <a:pPr>
              <a:buFont typeface="+mj-lt"/>
              <a:buAutoNum type="arabicPeriod" startAt="6"/>
            </a:pPr>
            <a:r>
              <a:rPr lang="en-US" dirty="0" smtClean="0"/>
              <a:t>Develop hierarchical </a:t>
            </a:r>
            <a:r>
              <a:rPr lang="en-US" dirty="0" err="1" smtClean="0"/>
              <a:t>statechart</a:t>
            </a:r>
            <a:endParaRPr lang="en-US" dirty="0" smtClean="0"/>
          </a:p>
          <a:p>
            <a:pPr lvl="1">
              <a:buFont typeface="+mj-lt"/>
              <a:buAutoNum type="alphaLcParenR"/>
            </a:pPr>
            <a:r>
              <a:rPr lang="en-US" dirty="0" smtClean="0"/>
              <a:t>States that can be aggregated to form composite state</a:t>
            </a:r>
          </a:p>
          <a:p>
            <a:pPr lvl="1">
              <a:buFont typeface="+mj-lt"/>
              <a:buAutoNum type="alphaLcParenR"/>
            </a:pPr>
            <a:r>
              <a:rPr lang="en-US" dirty="0" smtClean="0"/>
              <a:t>Event causing transition from several states</a:t>
            </a:r>
          </a:p>
          <a:p>
            <a:pPr lvl="2">
              <a:buFont typeface="+mj-lt"/>
              <a:buAutoNum type="alphaLcParenR"/>
            </a:pPr>
            <a:r>
              <a:rPr lang="en-US" dirty="0" smtClean="0"/>
              <a:t>Create composite state with one transition out of composite state instead of many transitions of </a:t>
            </a:r>
            <a:r>
              <a:rPr lang="en-US" dirty="0" err="1" smtClean="0"/>
              <a:t>substates</a:t>
            </a:r>
            <a:endParaRPr lang="en-US" dirty="0" smtClean="0"/>
          </a:p>
          <a:p>
            <a:pPr marL="800100" lvl="1" indent="-342900">
              <a:buFont typeface="+mj-lt"/>
              <a:buAutoNum type="alphaLcParenR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524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505" y="643380"/>
            <a:ext cx="6926961" cy="970450"/>
          </a:xfrm>
        </p:spPr>
        <p:txBody>
          <a:bodyPr/>
          <a:lstStyle/>
          <a:p>
            <a:r>
              <a:rPr lang="en-US" dirty="0" smtClean="0"/>
              <a:t>Developing </a:t>
            </a:r>
            <a:r>
              <a:rPr lang="en-US" dirty="0" err="1" smtClean="0"/>
              <a:t>Statechart</a:t>
            </a:r>
            <a:r>
              <a:rPr lang="en-US" dirty="0" smtClean="0"/>
              <a:t> from Use Case: Withdraw Funds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9902" y="1888761"/>
            <a:ext cx="4482059" cy="119921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Steps 1 - 4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05" y="2850496"/>
            <a:ext cx="5167860" cy="37578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120" y="139687"/>
            <a:ext cx="4146975" cy="29482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885" y="3713628"/>
            <a:ext cx="4420210" cy="289467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9700381">
            <a:off x="5514088" y="3298919"/>
            <a:ext cx="1555715" cy="584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9084039" y="3149174"/>
            <a:ext cx="424568" cy="5032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6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 smtClean="0"/>
              <a:t>COMET Use Case Based Software Life Cycle Model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991946" y="2566946"/>
            <a:ext cx="5952404" cy="3833854"/>
            <a:chOff x="1533379" y="1786596"/>
            <a:chExt cx="9003323" cy="49096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26" t="25048" r="29277" b="7836"/>
            <a:stretch/>
          </p:blipFill>
          <p:spPr>
            <a:xfrm>
              <a:off x="1533379" y="1786596"/>
              <a:ext cx="9003323" cy="4909625"/>
            </a:xfrm>
            <a:prstGeom prst="rect">
              <a:avLst/>
            </a:prstGeom>
          </p:spPr>
        </p:pic>
        <p:sp>
          <p:nvSpPr>
            <p:cNvPr id="2" name="Oval 1"/>
            <p:cNvSpPr/>
            <p:nvPr/>
          </p:nvSpPr>
          <p:spPr>
            <a:xfrm>
              <a:off x="4205805" y="2856322"/>
              <a:ext cx="1366886" cy="1357460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2222287"/>
            <a:ext cx="5219700" cy="4178513"/>
          </a:xfrm>
        </p:spPr>
        <p:txBody>
          <a:bodyPr>
            <a:normAutofit/>
          </a:bodyPr>
          <a:lstStyle/>
          <a:p>
            <a:r>
              <a:rPr lang="en-US" dirty="0" smtClean="0"/>
              <a:t>Develop Software Requirements Model</a:t>
            </a:r>
          </a:p>
          <a:p>
            <a:pPr lvl="1"/>
            <a:r>
              <a:rPr lang="en-US" dirty="0" smtClean="0"/>
              <a:t>Develop Use Case Model (Chapter 6)</a:t>
            </a:r>
          </a:p>
          <a:p>
            <a:r>
              <a:rPr lang="en-US" dirty="0" smtClean="0"/>
              <a:t>Develop Software Analysis Model</a:t>
            </a:r>
          </a:p>
          <a:p>
            <a:pPr lvl="1"/>
            <a:r>
              <a:rPr lang="en-US" dirty="0" smtClean="0"/>
              <a:t>Develop Static model of problem domain (Chapter 7)*</a:t>
            </a:r>
          </a:p>
          <a:p>
            <a:pPr lvl="1"/>
            <a:r>
              <a:rPr lang="en-US" b="1" dirty="0" smtClean="0"/>
              <a:t>Structure system into objects (Chapter 8)</a:t>
            </a:r>
          </a:p>
          <a:p>
            <a:pPr lvl="1"/>
            <a:r>
              <a:rPr lang="en-US" dirty="0" smtClean="0"/>
              <a:t>Develop </a:t>
            </a:r>
            <a:r>
              <a:rPr lang="en-US" dirty="0" err="1" smtClean="0"/>
              <a:t>statecharts</a:t>
            </a:r>
            <a:r>
              <a:rPr lang="en-US" dirty="0" smtClean="0"/>
              <a:t> for state dependent objects (Chapter 10)</a:t>
            </a:r>
          </a:p>
          <a:p>
            <a:pPr lvl="1"/>
            <a:r>
              <a:rPr lang="en-US" b="1" dirty="0" smtClean="0">
                <a:solidFill>
                  <a:srgbClr val="92D050"/>
                </a:solidFill>
              </a:rPr>
              <a:t>Develop object interaction diagrams for each use case (Chapter 9, 11)</a:t>
            </a:r>
          </a:p>
        </p:txBody>
      </p:sp>
    </p:spTree>
    <p:extLst>
      <p:ext uri="{BB962C8B-B14F-4D97-AF65-F5344CB8AC3E}">
        <p14:creationId xmlns:p14="http://schemas.microsoft.com/office/powerpoint/2010/main" val="174000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7259" y="643380"/>
            <a:ext cx="7359547" cy="970450"/>
          </a:xfrm>
        </p:spPr>
        <p:txBody>
          <a:bodyPr/>
          <a:lstStyle/>
          <a:p>
            <a:r>
              <a:rPr lang="en-US" dirty="0" smtClean="0"/>
              <a:t>Developing </a:t>
            </a:r>
            <a:r>
              <a:rPr lang="en-US" dirty="0" err="1" smtClean="0"/>
              <a:t>Statechart</a:t>
            </a:r>
            <a:r>
              <a:rPr lang="en-US" dirty="0" smtClean="0"/>
              <a:t> from Use Case: Withdraw Funds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172961" y="1439056"/>
            <a:ext cx="4482059" cy="119921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Steps 5 - 7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65074" y="229627"/>
            <a:ext cx="4420210" cy="6468611"/>
            <a:chOff x="284995" y="139686"/>
            <a:chExt cx="4420210" cy="64686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230" y="139686"/>
              <a:ext cx="4146975" cy="294828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995" y="3713627"/>
              <a:ext cx="4420210" cy="2894670"/>
            </a:xfrm>
            <a:prstGeom prst="rect">
              <a:avLst/>
            </a:prstGeom>
          </p:spPr>
        </p:pic>
        <p:sp>
          <p:nvSpPr>
            <p:cNvPr id="10" name="Down Arrow 9"/>
            <p:cNvSpPr/>
            <p:nvPr/>
          </p:nvSpPr>
          <p:spPr>
            <a:xfrm>
              <a:off x="2207149" y="3149173"/>
              <a:ext cx="424568" cy="50325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252" y="2339317"/>
            <a:ext cx="6093669" cy="4358921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789127" y="3397858"/>
            <a:ext cx="734518" cy="564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>
            <a:off x="4585284" y="2638269"/>
            <a:ext cx="406441" cy="20836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358" y="628390"/>
            <a:ext cx="7359547" cy="970450"/>
          </a:xfrm>
        </p:spPr>
        <p:txBody>
          <a:bodyPr/>
          <a:lstStyle/>
          <a:p>
            <a:r>
              <a:rPr lang="en-US" dirty="0" smtClean="0"/>
              <a:t>Developing </a:t>
            </a:r>
            <a:r>
              <a:rPr lang="en-US" dirty="0" err="1" smtClean="0"/>
              <a:t>Statechart</a:t>
            </a:r>
            <a:r>
              <a:rPr lang="en-US" dirty="0" smtClean="0"/>
              <a:t> from Use Case: Withdraw Funds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7584" y="1598840"/>
            <a:ext cx="4482059" cy="119921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Step 8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84" y="2569290"/>
            <a:ext cx="5321843" cy="38068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593" y="2282272"/>
            <a:ext cx="5836440" cy="409383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606321" y="4092315"/>
            <a:ext cx="449705" cy="404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3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833" y="943183"/>
            <a:ext cx="6190937" cy="970450"/>
          </a:xfrm>
        </p:spPr>
        <p:txBody>
          <a:bodyPr/>
          <a:lstStyle/>
          <a:p>
            <a:r>
              <a:rPr lang="en-US" dirty="0" smtClean="0"/>
              <a:t>Developing </a:t>
            </a:r>
            <a:r>
              <a:rPr lang="en-US" dirty="0" err="1" smtClean="0"/>
              <a:t>Statechart</a:t>
            </a:r>
            <a:r>
              <a:rPr lang="en-US" dirty="0" smtClean="0"/>
              <a:t> from Use Case: Withdraw Funds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774" y="2443396"/>
            <a:ext cx="5279001" cy="41160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3" y="2443396"/>
            <a:ext cx="5836440" cy="4093837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6190939" y="4152275"/>
            <a:ext cx="378885" cy="349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833" y="943183"/>
            <a:ext cx="6280255" cy="970450"/>
          </a:xfrm>
        </p:spPr>
        <p:txBody>
          <a:bodyPr/>
          <a:lstStyle/>
          <a:p>
            <a:r>
              <a:rPr lang="en-US" dirty="0" smtClean="0"/>
              <a:t>Developing </a:t>
            </a:r>
            <a:r>
              <a:rPr lang="en-US" dirty="0" err="1" smtClean="0"/>
              <a:t>Statechart</a:t>
            </a:r>
            <a:r>
              <a:rPr lang="en-US" dirty="0" smtClean="0"/>
              <a:t> from Use Case: Withdraw Funds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2" y="2340097"/>
            <a:ext cx="3091788" cy="30264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010" y="3540213"/>
            <a:ext cx="5546361" cy="30283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238" y="269303"/>
            <a:ext cx="4782675" cy="358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4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1023650"/>
            <a:ext cx="10571998" cy="970450"/>
          </a:xfrm>
        </p:spPr>
        <p:txBody>
          <a:bodyPr/>
          <a:lstStyle/>
          <a:p>
            <a:r>
              <a:rPr lang="en-US" dirty="0" smtClean="0"/>
              <a:t>Participation Activity </a:t>
            </a:r>
            <a:r>
              <a:rPr lang="en-US" dirty="0" smtClean="0"/>
              <a:t>9 &amp; Preparation Activity 10: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State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712" y="2208646"/>
            <a:ext cx="11380573" cy="44693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Remaining in in-class groups, </a:t>
            </a:r>
            <a:r>
              <a:rPr lang="en-US" dirty="0" smtClean="0"/>
              <a:t>use the same use case scenario from Participation Activities 7 and 8</a:t>
            </a:r>
            <a:endParaRPr lang="en-US" dirty="0"/>
          </a:p>
          <a:p>
            <a:r>
              <a:rPr lang="en-US" dirty="0"/>
              <a:t>Follow the </a:t>
            </a:r>
            <a:r>
              <a:rPr lang="en-US" dirty="0" smtClean="0"/>
              <a:t>five steps to </a:t>
            </a:r>
            <a:r>
              <a:rPr lang="en-US" dirty="0"/>
              <a:t>create a </a:t>
            </a:r>
            <a:r>
              <a:rPr lang="en-US" dirty="0" smtClean="0"/>
              <a:t>flat state chart for that use case</a:t>
            </a:r>
            <a:endParaRPr lang="en-US" dirty="0"/>
          </a:p>
          <a:p>
            <a:endParaRPr lang="sk-SK" dirty="0"/>
          </a:p>
          <a:p>
            <a:r>
              <a:rPr lang="sk-SK" dirty="0" err="1"/>
              <a:t>Upload</a:t>
            </a:r>
            <a:r>
              <a:rPr lang="sk-SK" dirty="0"/>
              <a:t> </a:t>
            </a:r>
            <a:r>
              <a:rPr lang="sk-SK" dirty="0" err="1"/>
              <a:t>into</a:t>
            </a:r>
            <a:r>
              <a:rPr lang="sk-SK" dirty="0"/>
              <a:t> </a:t>
            </a:r>
            <a:r>
              <a:rPr lang="sk-SK" dirty="0" err="1"/>
              <a:t>Canvas</a:t>
            </a:r>
            <a:endParaRPr lang="sk-SK" dirty="0"/>
          </a:p>
          <a:p>
            <a:pPr lvl="1"/>
            <a:r>
              <a:rPr lang="sk-SK" dirty="0" err="1" smtClean="0"/>
              <a:t>the</a:t>
            </a:r>
            <a:r>
              <a:rPr lang="sk-SK" dirty="0" smtClean="0"/>
              <a:t> </a:t>
            </a:r>
            <a:r>
              <a:rPr lang="sk-SK" dirty="0" err="1" smtClean="0"/>
              <a:t>flat</a:t>
            </a:r>
            <a:r>
              <a:rPr lang="sk-SK" dirty="0" smtClean="0"/>
              <a:t> state </a:t>
            </a:r>
            <a:r>
              <a:rPr lang="sk-SK" dirty="0" err="1" smtClean="0"/>
              <a:t>chart</a:t>
            </a:r>
            <a:r>
              <a:rPr lang="sk-SK" dirty="0" smtClean="0"/>
              <a:t> </a:t>
            </a:r>
            <a:r>
              <a:rPr lang="sk-SK" dirty="0" err="1" smtClean="0"/>
              <a:t>for</a:t>
            </a:r>
            <a:r>
              <a:rPr lang="sk-SK" dirty="0" smtClean="0"/>
              <a:t> </a:t>
            </a:r>
            <a:r>
              <a:rPr lang="sk-SK" dirty="0" err="1" smtClean="0"/>
              <a:t>that</a:t>
            </a:r>
            <a:r>
              <a:rPr lang="sk-SK" dirty="0" smtClean="0"/>
              <a:t> </a:t>
            </a:r>
            <a:r>
              <a:rPr lang="sk-SK" dirty="0" err="1" smtClean="0"/>
              <a:t>use</a:t>
            </a:r>
            <a:r>
              <a:rPr lang="sk-SK" dirty="0" smtClean="0"/>
              <a:t> </a:t>
            </a:r>
            <a:r>
              <a:rPr lang="sk-SK" dirty="0" err="1" smtClean="0"/>
              <a:t>case</a:t>
            </a:r>
            <a:endParaRPr lang="sk-SK" dirty="0" smtClean="0"/>
          </a:p>
          <a:p>
            <a:pPr lvl="1"/>
            <a:r>
              <a:rPr lang="sk-SK" dirty="0" err="1" smtClean="0"/>
              <a:t>Updated</a:t>
            </a:r>
            <a:r>
              <a:rPr lang="sk-SK" dirty="0" smtClean="0"/>
              <a:t> </a:t>
            </a:r>
            <a:r>
              <a:rPr lang="sk-SK" dirty="0" err="1" smtClean="0"/>
              <a:t>interaction</a:t>
            </a:r>
            <a:r>
              <a:rPr lang="sk-SK" dirty="0" smtClean="0"/>
              <a:t> diagram </a:t>
            </a:r>
            <a:r>
              <a:rPr lang="sk-SK" dirty="0" err="1" smtClean="0"/>
              <a:t>for</a:t>
            </a:r>
            <a:r>
              <a:rPr lang="sk-SK" dirty="0" smtClean="0"/>
              <a:t> </a:t>
            </a:r>
            <a:r>
              <a:rPr lang="sk-SK" dirty="0" err="1" smtClean="0"/>
              <a:t>that</a:t>
            </a:r>
            <a:r>
              <a:rPr lang="sk-SK" dirty="0" smtClean="0"/>
              <a:t> </a:t>
            </a:r>
            <a:r>
              <a:rPr lang="sk-SK" dirty="0" err="1" smtClean="0"/>
              <a:t>use</a:t>
            </a:r>
            <a:r>
              <a:rPr lang="sk-SK" dirty="0" smtClean="0"/>
              <a:t> </a:t>
            </a:r>
            <a:r>
              <a:rPr lang="sk-SK" dirty="0" err="1" smtClean="0"/>
              <a:t>case</a:t>
            </a:r>
            <a:endParaRPr lang="sk-SK" dirty="0"/>
          </a:p>
          <a:p>
            <a:r>
              <a:rPr lang="sk-SK" dirty="0" err="1" smtClean="0"/>
              <a:t>Please</a:t>
            </a:r>
            <a:r>
              <a:rPr lang="sk-SK" dirty="0" smtClean="0"/>
              <a:t> </a:t>
            </a:r>
            <a:r>
              <a:rPr lang="sk-SK" dirty="0" err="1"/>
              <a:t>come</a:t>
            </a:r>
            <a:r>
              <a:rPr lang="sk-SK" dirty="0"/>
              <a:t> </a:t>
            </a:r>
            <a:r>
              <a:rPr lang="sk-SK" dirty="0" err="1"/>
              <a:t>prepared</a:t>
            </a:r>
            <a:r>
              <a:rPr lang="sk-SK" dirty="0"/>
              <a:t> on </a:t>
            </a:r>
            <a:r>
              <a:rPr lang="sk-SK" dirty="0" err="1" smtClean="0"/>
              <a:t>Thursday</a:t>
            </a:r>
            <a:r>
              <a:rPr lang="sk-SK" dirty="0" smtClean="0"/>
              <a:t> to </a:t>
            </a:r>
            <a:r>
              <a:rPr lang="sk-SK" dirty="0" err="1"/>
              <a:t>peer</a:t>
            </a:r>
            <a:r>
              <a:rPr lang="sk-SK" dirty="0"/>
              <a:t> </a:t>
            </a:r>
            <a:r>
              <a:rPr lang="sk-SK" dirty="0" err="1"/>
              <a:t>review</a:t>
            </a:r>
            <a:r>
              <a:rPr lang="sk-SK" dirty="0"/>
              <a:t> </a:t>
            </a:r>
            <a:r>
              <a:rPr lang="sk-SK" dirty="0" err="1"/>
              <a:t>each</a:t>
            </a:r>
            <a:r>
              <a:rPr lang="sk-SK" dirty="0"/>
              <a:t> </a:t>
            </a:r>
            <a:r>
              <a:rPr lang="sk-SK" dirty="0" err="1"/>
              <a:t>other’s</a:t>
            </a:r>
            <a:r>
              <a:rPr lang="sk-SK" dirty="0"/>
              <a:t> </a:t>
            </a:r>
            <a:r>
              <a:rPr lang="sk-SK" dirty="0" smtClean="0"/>
              <a:t>state </a:t>
            </a:r>
            <a:r>
              <a:rPr lang="sk-SK" dirty="0" err="1" smtClean="0"/>
              <a:t>charts</a:t>
            </a:r>
            <a:r>
              <a:rPr lang="sk-SK" dirty="0" smtClean="0"/>
              <a:t>- </a:t>
            </a:r>
            <a:r>
              <a:rPr lang="sk-SK" dirty="0" err="1"/>
              <a:t>you’ll</a:t>
            </a:r>
            <a:r>
              <a:rPr lang="sk-SK" dirty="0"/>
              <a:t> </a:t>
            </a:r>
            <a:r>
              <a:rPr lang="sk-SK" dirty="0" err="1"/>
              <a:t>need</a:t>
            </a:r>
            <a:r>
              <a:rPr lang="sk-SK" dirty="0"/>
              <a:t> to </a:t>
            </a:r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available</a:t>
            </a:r>
            <a:r>
              <a:rPr lang="sk-SK" dirty="0"/>
              <a:t>/</a:t>
            </a:r>
            <a:r>
              <a:rPr lang="sk-SK" dirty="0" err="1"/>
              <a:t>bring</a:t>
            </a:r>
            <a:r>
              <a:rPr lang="sk-SK" dirty="0"/>
              <a:t>/</a:t>
            </a:r>
            <a:r>
              <a:rPr lang="sk-SK" dirty="0" err="1"/>
              <a:t>print</a:t>
            </a:r>
            <a:r>
              <a:rPr lang="sk-SK" dirty="0"/>
              <a:t>:</a:t>
            </a:r>
          </a:p>
          <a:p>
            <a:r>
              <a:rPr lang="sk-SK" dirty="0" err="1"/>
              <a:t>Use</a:t>
            </a:r>
            <a:r>
              <a:rPr lang="sk-SK" dirty="0"/>
              <a:t> </a:t>
            </a:r>
            <a:r>
              <a:rPr lang="sk-SK" dirty="0" err="1"/>
              <a:t>case</a:t>
            </a:r>
            <a:r>
              <a:rPr lang="sk-SK" dirty="0"/>
              <a:t> </a:t>
            </a:r>
            <a:r>
              <a:rPr lang="sk-SK" dirty="0" err="1"/>
              <a:t>scenario</a:t>
            </a:r>
            <a:endParaRPr lang="sk-SK" dirty="0"/>
          </a:p>
          <a:p>
            <a:r>
              <a:rPr lang="sk-SK" dirty="0" smtClean="0"/>
              <a:t>State </a:t>
            </a:r>
            <a:r>
              <a:rPr lang="sk-SK" dirty="0" err="1" smtClean="0"/>
              <a:t>chart</a:t>
            </a:r>
            <a:r>
              <a:rPr lang="sk-SK" dirty="0" smtClean="0"/>
              <a:t> </a:t>
            </a:r>
            <a:r>
              <a:rPr lang="sk-SK" dirty="0" err="1" smtClean="0"/>
              <a:t>for</a:t>
            </a:r>
            <a:r>
              <a:rPr lang="sk-SK" dirty="0" smtClean="0"/>
              <a:t> </a:t>
            </a:r>
            <a:r>
              <a:rPr lang="sk-SK" dirty="0" err="1" smtClean="0"/>
              <a:t>that</a:t>
            </a:r>
            <a:r>
              <a:rPr lang="sk-SK" dirty="0" smtClean="0"/>
              <a:t> </a:t>
            </a:r>
            <a:r>
              <a:rPr lang="sk-SK" dirty="0" err="1" smtClean="0"/>
              <a:t>use</a:t>
            </a:r>
            <a:r>
              <a:rPr lang="sk-SK" dirty="0" smtClean="0"/>
              <a:t> </a:t>
            </a:r>
            <a:r>
              <a:rPr lang="sk-SK" dirty="0" err="1"/>
              <a:t>case</a:t>
            </a:r>
            <a:r>
              <a:rPr lang="sk-SK" dirty="0"/>
              <a:t> </a:t>
            </a:r>
            <a:r>
              <a:rPr lang="sk-SK" dirty="0" err="1" smtClean="0"/>
              <a:t>scenario</a:t>
            </a:r>
            <a:endParaRPr lang="sk-SK" dirty="0" smtClean="0"/>
          </a:p>
          <a:p>
            <a:r>
              <a:rPr lang="sk-SK" dirty="0" err="1" smtClean="0"/>
              <a:t>Updated</a:t>
            </a:r>
            <a:r>
              <a:rPr lang="sk-SK" dirty="0" smtClean="0"/>
              <a:t> </a:t>
            </a:r>
            <a:r>
              <a:rPr lang="sk-SK" dirty="0" err="1" smtClean="0"/>
              <a:t>interaction</a:t>
            </a:r>
            <a:r>
              <a:rPr lang="sk-SK" dirty="0" smtClean="0"/>
              <a:t> diagram </a:t>
            </a:r>
            <a:r>
              <a:rPr lang="sk-SK" dirty="0" err="1" smtClean="0"/>
              <a:t>for</a:t>
            </a:r>
            <a:r>
              <a:rPr lang="sk-SK" dirty="0" smtClean="0"/>
              <a:t> </a:t>
            </a:r>
            <a:r>
              <a:rPr lang="sk-SK" dirty="0" err="1" smtClean="0"/>
              <a:t>that</a:t>
            </a:r>
            <a:r>
              <a:rPr lang="sk-SK" dirty="0" smtClean="0"/>
              <a:t> </a:t>
            </a:r>
            <a:r>
              <a:rPr lang="sk-SK" dirty="0" err="1" smtClean="0"/>
              <a:t>use</a:t>
            </a:r>
            <a:r>
              <a:rPr lang="sk-SK" dirty="0" smtClean="0"/>
              <a:t> </a:t>
            </a:r>
            <a:r>
              <a:rPr lang="sk-SK" dirty="0" err="1" smtClean="0"/>
              <a:t>case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176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for Dynamic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697" y="2324100"/>
            <a:ext cx="10220590" cy="453536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Determine how objects interact with each other to support </a:t>
            </a:r>
            <a:r>
              <a:rPr lang="en-US" b="1" dirty="0" smtClean="0">
                <a:solidFill>
                  <a:srgbClr val="92D050"/>
                </a:solidFill>
              </a:rPr>
              <a:t>use case</a:t>
            </a:r>
            <a:r>
              <a:rPr lang="en-US" dirty="0" smtClean="0">
                <a:solidFill>
                  <a:srgbClr val="92D050"/>
                </a:solidFill>
              </a:rPr>
              <a:t> (called object interaction modeling)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92D050"/>
                </a:solidFill>
              </a:rPr>
              <a:t>Start with external event from actor (i.e., main path through use case description (scenario</a:t>
            </a:r>
            <a:r>
              <a:rPr lang="en-US" dirty="0">
                <a:solidFill>
                  <a:srgbClr val="92D050"/>
                </a:solidFill>
              </a:rPr>
              <a:t>)</a:t>
            </a:r>
            <a:r>
              <a:rPr lang="en-US" dirty="0" smtClean="0">
                <a:solidFill>
                  <a:srgbClr val="92D050"/>
                </a:solidFill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92D050"/>
                </a:solidFill>
              </a:rPr>
              <a:t>Determine objects needed to support use case scenario (using object structuring criteria – Chapter 8)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92D050"/>
                </a:solidFill>
              </a:rPr>
              <a:t>Depict the system external classes and boundary classes (Chapter 8)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92D050"/>
                </a:solidFill>
              </a:rPr>
              <a:t>Determine sequence of messages between the steps in the use case scenario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92D050"/>
                </a:solidFill>
              </a:rPr>
              <a:t>Depict on communication diagram or sequence diagram (also called interaction diagram)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92D050"/>
                </a:solidFill>
              </a:rPr>
              <a:t>Repeat steps 1 – 4 for each alternate path (articulated in the use case description)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81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520340"/>
            <a:ext cx="10571998" cy="970450"/>
          </a:xfrm>
        </p:spPr>
        <p:txBody>
          <a:bodyPr/>
          <a:lstStyle/>
          <a:p>
            <a:r>
              <a:rPr lang="en-US" dirty="0" smtClean="0"/>
              <a:t>Depict sequence of messages on interaction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359" y="4186846"/>
            <a:ext cx="4283640" cy="3636511"/>
          </a:xfrm>
        </p:spPr>
        <p:txBody>
          <a:bodyPr/>
          <a:lstStyle/>
          <a:p>
            <a:r>
              <a:rPr lang="en-US" dirty="0" smtClean="0"/>
              <a:t>Communication or sequence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6" t="44081" r="26182" b="20363"/>
          <a:stretch/>
        </p:blipFill>
        <p:spPr>
          <a:xfrm rot="10800000">
            <a:off x="566927" y="2350008"/>
            <a:ext cx="4896529" cy="27066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8" t="7879" r="18727" b="31677"/>
          <a:stretch/>
        </p:blipFill>
        <p:spPr>
          <a:xfrm rot="10800000">
            <a:off x="6473952" y="2980944"/>
            <a:ext cx="4370832" cy="341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6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1023650"/>
            <a:ext cx="10571998" cy="970450"/>
          </a:xfrm>
        </p:spPr>
        <p:txBody>
          <a:bodyPr/>
          <a:lstStyle/>
          <a:p>
            <a:r>
              <a:rPr lang="en-US" dirty="0" smtClean="0"/>
              <a:t>Participation Activity 8: </a:t>
            </a:r>
            <a:br>
              <a:rPr lang="en-US" dirty="0" smtClean="0"/>
            </a:br>
            <a:r>
              <a:rPr lang="en-US" dirty="0" smtClean="0"/>
              <a:t>Peer Review of Interaction Diagrams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538430"/>
            <a:ext cx="11380573" cy="446937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Please come prepared on Tuesday to peer review each other’s interaction diagrams</a:t>
            </a:r>
          </a:p>
          <a:p>
            <a:pPr lvl="1"/>
            <a:r>
              <a:rPr lang="en-US" dirty="0" smtClean="0"/>
              <a:t>You’ll need to have available/bring/print</a:t>
            </a:r>
          </a:p>
          <a:p>
            <a:pPr lvl="2"/>
            <a:r>
              <a:rPr lang="en-US" dirty="0" smtClean="0"/>
              <a:t>Use case scenario</a:t>
            </a:r>
          </a:p>
          <a:p>
            <a:pPr lvl="2"/>
            <a:r>
              <a:rPr lang="en-US" dirty="0" smtClean="0"/>
              <a:t>Interaction diagrams for that use case scenario</a:t>
            </a:r>
          </a:p>
          <a:p>
            <a:r>
              <a:rPr lang="en-US" dirty="0" smtClean="0"/>
              <a:t>Upload updated interaction diagrams for chosen use case scenario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935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 smtClean="0"/>
              <a:t>COMET Use Case Based Software Life Cycle Model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991946" y="2566946"/>
            <a:ext cx="5952404" cy="3833854"/>
            <a:chOff x="1533379" y="1786596"/>
            <a:chExt cx="9003323" cy="49096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26" t="25048" r="29277" b="7836"/>
            <a:stretch/>
          </p:blipFill>
          <p:spPr>
            <a:xfrm>
              <a:off x="1533379" y="1786596"/>
              <a:ext cx="9003323" cy="4909625"/>
            </a:xfrm>
            <a:prstGeom prst="rect">
              <a:avLst/>
            </a:prstGeom>
          </p:spPr>
        </p:pic>
        <p:sp>
          <p:nvSpPr>
            <p:cNvPr id="2" name="Oval 1"/>
            <p:cNvSpPr/>
            <p:nvPr/>
          </p:nvSpPr>
          <p:spPr>
            <a:xfrm>
              <a:off x="4205805" y="2856322"/>
              <a:ext cx="1366886" cy="1357460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2222287"/>
            <a:ext cx="5219700" cy="4178513"/>
          </a:xfrm>
        </p:spPr>
        <p:txBody>
          <a:bodyPr>
            <a:normAutofit/>
          </a:bodyPr>
          <a:lstStyle/>
          <a:p>
            <a:r>
              <a:rPr lang="en-US" dirty="0" smtClean="0"/>
              <a:t>Develop Software Requirements Model</a:t>
            </a:r>
          </a:p>
          <a:p>
            <a:pPr lvl="1"/>
            <a:r>
              <a:rPr lang="en-US" dirty="0" smtClean="0"/>
              <a:t>Develop Use Case Model (Chapter 6)</a:t>
            </a:r>
          </a:p>
          <a:p>
            <a:r>
              <a:rPr lang="en-US" dirty="0" smtClean="0"/>
              <a:t>Develop Software Analysis Model</a:t>
            </a:r>
          </a:p>
          <a:p>
            <a:pPr lvl="1"/>
            <a:r>
              <a:rPr lang="en-US" dirty="0" smtClean="0"/>
              <a:t>Develop Static model of problem domain (Chapter 7)*</a:t>
            </a:r>
          </a:p>
          <a:p>
            <a:pPr lvl="1"/>
            <a:r>
              <a:rPr lang="en-US" dirty="0" smtClean="0"/>
              <a:t>Structure system into objects (Chapter 8)</a:t>
            </a:r>
          </a:p>
          <a:p>
            <a:pPr lvl="1"/>
            <a:r>
              <a:rPr lang="en-US" b="1" dirty="0" smtClean="0">
                <a:solidFill>
                  <a:srgbClr val="00B050"/>
                </a:solidFill>
              </a:rPr>
              <a:t>Develop </a:t>
            </a:r>
            <a:r>
              <a:rPr lang="en-US" b="1" dirty="0" err="1" smtClean="0">
                <a:solidFill>
                  <a:srgbClr val="00B050"/>
                </a:solidFill>
              </a:rPr>
              <a:t>statecharts</a:t>
            </a:r>
            <a:r>
              <a:rPr lang="en-US" b="1" dirty="0" smtClean="0">
                <a:solidFill>
                  <a:srgbClr val="00B050"/>
                </a:solidFill>
              </a:rPr>
              <a:t> for state dependent objects (Chapter 10)</a:t>
            </a:r>
          </a:p>
          <a:p>
            <a:pPr lvl="1"/>
            <a:r>
              <a:rPr lang="en-US" dirty="0" smtClean="0"/>
              <a:t>Develop object interaction diagrams for each use case (Chapter 9, 11)</a:t>
            </a:r>
          </a:p>
        </p:txBody>
      </p:sp>
    </p:spTree>
    <p:extLst>
      <p:ext uri="{BB962C8B-B14F-4D97-AF65-F5344CB8AC3E}">
        <p14:creationId xmlns:p14="http://schemas.microsoft.com/office/powerpoint/2010/main" val="3457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State </a:t>
            </a:r>
            <a:r>
              <a:rPr lang="en-US" dirty="0" smtClean="0"/>
              <a:t>Machines and </a:t>
            </a:r>
            <a:r>
              <a:rPr lang="en-US" dirty="0" err="1" smtClean="0"/>
              <a:t>Statecharts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399" y="2333799"/>
            <a:ext cx="5693600" cy="363651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Many information and real-time systems are state dependent</a:t>
            </a:r>
          </a:p>
          <a:p>
            <a:pPr lvl="1"/>
            <a:r>
              <a:rPr lang="en-US" dirty="0" smtClean="0"/>
              <a:t>Action depends not only on input event</a:t>
            </a:r>
          </a:p>
          <a:p>
            <a:pPr lvl="1"/>
            <a:r>
              <a:rPr lang="en-US" dirty="0" smtClean="0"/>
              <a:t>Also depends on state of system</a:t>
            </a:r>
          </a:p>
          <a:p>
            <a:r>
              <a:rPr lang="en-US" dirty="0" smtClean="0"/>
              <a:t>Finite State Machine</a:t>
            </a:r>
          </a:p>
          <a:p>
            <a:pPr lvl="1"/>
            <a:r>
              <a:rPr lang="en-US" dirty="0" smtClean="0"/>
              <a:t>Finite number of states</a:t>
            </a:r>
          </a:p>
          <a:p>
            <a:pPr lvl="1"/>
            <a:r>
              <a:rPr lang="en-US" dirty="0" smtClean="0"/>
              <a:t>Only in one state at a time</a:t>
            </a:r>
          </a:p>
          <a:p>
            <a:r>
              <a:rPr lang="en-US" dirty="0" err="1" smtClean="0"/>
              <a:t>Statechart</a:t>
            </a:r>
            <a:endParaRPr lang="en-US" dirty="0" smtClean="0"/>
          </a:p>
          <a:p>
            <a:pPr lvl="1"/>
            <a:r>
              <a:rPr lang="en-US" dirty="0" smtClean="0"/>
              <a:t>Graphical representation of finite state machine</a:t>
            </a:r>
          </a:p>
          <a:p>
            <a:pPr lvl="1"/>
            <a:r>
              <a:rPr lang="en-US" dirty="0" smtClean="0"/>
              <a:t>States are rounded boxes</a:t>
            </a:r>
          </a:p>
          <a:p>
            <a:pPr lvl="1"/>
            <a:r>
              <a:rPr lang="en-US" dirty="0" smtClean="0"/>
              <a:t>Transitions are arcs</a:t>
            </a:r>
          </a:p>
          <a:p>
            <a:r>
              <a:rPr lang="en-US" dirty="0" err="1" smtClean="0"/>
              <a:t>Statechart</a:t>
            </a:r>
            <a:r>
              <a:rPr lang="en-US" dirty="0" smtClean="0"/>
              <a:t> relates events and states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088471"/>
            <a:ext cx="5477101" cy="45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2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States and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546" y="2289194"/>
            <a:ext cx="10554574" cy="363651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State</a:t>
            </a:r>
          </a:p>
          <a:p>
            <a:pPr lvl="1"/>
            <a:r>
              <a:rPr lang="en-US" dirty="0" smtClean="0"/>
              <a:t>A recognizable situation</a:t>
            </a:r>
          </a:p>
          <a:p>
            <a:pPr lvl="1"/>
            <a:r>
              <a:rPr lang="en-US" dirty="0" smtClean="0"/>
              <a:t>Exists over an interval of time</a:t>
            </a:r>
          </a:p>
          <a:p>
            <a:pPr lvl="1"/>
            <a:r>
              <a:rPr lang="en-US" dirty="0" smtClean="0"/>
              <a:t>Represents an interval between successive events</a:t>
            </a:r>
          </a:p>
          <a:p>
            <a:r>
              <a:rPr lang="en-US" dirty="0" smtClean="0"/>
              <a:t>Event</a:t>
            </a:r>
          </a:p>
          <a:p>
            <a:pPr lvl="1"/>
            <a:r>
              <a:rPr lang="en-US" dirty="0" smtClean="0"/>
              <a:t>A discrete signal that happens at a point in time</a:t>
            </a:r>
          </a:p>
          <a:p>
            <a:pPr lvl="1"/>
            <a:r>
              <a:rPr lang="en-US" dirty="0" smtClean="0"/>
              <a:t>Also known as a stimulus</a:t>
            </a:r>
          </a:p>
          <a:p>
            <a:pPr lvl="1"/>
            <a:r>
              <a:rPr lang="en-US" dirty="0" smtClean="0"/>
              <a:t>Has no duration</a:t>
            </a:r>
          </a:p>
          <a:p>
            <a:pPr lvl="1"/>
            <a:r>
              <a:rPr lang="en-US" dirty="0" smtClean="0"/>
              <a:t>Causes change of state</a:t>
            </a:r>
          </a:p>
          <a:p>
            <a:pPr lvl="2"/>
            <a:r>
              <a:rPr lang="en-US" dirty="0" smtClean="0"/>
              <a:t>Referred to as state transition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054921"/>
            <a:ext cx="5570034" cy="464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2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 and 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979" y="2222287"/>
            <a:ext cx="4532221" cy="363651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State transition label</a:t>
            </a:r>
          </a:p>
          <a:p>
            <a:pPr lvl="1"/>
            <a:r>
              <a:rPr lang="en-US" dirty="0" smtClean="0"/>
              <a:t>Event [Condition]</a:t>
            </a:r>
          </a:p>
          <a:p>
            <a:r>
              <a:rPr lang="en-US" dirty="0" smtClean="0"/>
              <a:t>Condition is a Boolean function</a:t>
            </a:r>
          </a:p>
          <a:p>
            <a:pPr lvl="1"/>
            <a:r>
              <a:rPr lang="en-US" dirty="0" smtClean="0"/>
              <a:t>Conditions are optional on </a:t>
            </a:r>
            <a:r>
              <a:rPr lang="en-US" dirty="0" err="1" smtClean="0"/>
              <a:t>statecharts</a:t>
            </a:r>
            <a:endParaRPr lang="en-US" dirty="0" smtClean="0"/>
          </a:p>
          <a:p>
            <a:pPr lvl="1"/>
            <a:r>
              <a:rPr lang="en-US" dirty="0" smtClean="0"/>
              <a:t>Condition is true for finite period of time</a:t>
            </a:r>
          </a:p>
          <a:p>
            <a:r>
              <a:rPr lang="en-US" dirty="0" smtClean="0"/>
              <a:t>When event occurs, condition must be </a:t>
            </a:r>
            <a:r>
              <a:rPr lang="en-US" dirty="0" smtClean="0">
                <a:solidFill>
                  <a:srgbClr val="00B050"/>
                </a:solidFill>
              </a:rPr>
              <a:t>true </a:t>
            </a:r>
            <a:r>
              <a:rPr lang="en-US" dirty="0" smtClean="0"/>
              <a:t>for state transition to occur</a:t>
            </a:r>
          </a:p>
          <a:p>
            <a:r>
              <a:rPr lang="en-US" dirty="0" smtClean="0"/>
              <a:t>If condition is </a:t>
            </a:r>
            <a:r>
              <a:rPr lang="en-US" dirty="0" smtClean="0">
                <a:solidFill>
                  <a:srgbClr val="FF0000"/>
                </a:solidFill>
              </a:rPr>
              <a:t>false</a:t>
            </a:r>
            <a:r>
              <a:rPr lang="en-US" dirty="0" smtClean="0"/>
              <a:t>, </a:t>
            </a:r>
            <a:r>
              <a:rPr lang="en-US" u="sng" dirty="0" smtClean="0"/>
              <a:t>state transition does not occur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587" y="1583618"/>
            <a:ext cx="4716227" cy="504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2104</TotalTime>
  <Words>1085</Words>
  <Application>Microsoft Macintosh PowerPoint</Application>
  <PresentationFormat>Widescreen</PresentationFormat>
  <Paragraphs>178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Century Gothic</vt:lpstr>
      <vt:lpstr>Wingdings 2</vt:lpstr>
      <vt:lpstr>Quotable</vt:lpstr>
      <vt:lpstr> Lecture 10 –  Finite State Machines &amp; State-Dependend Dynamic Interaction Modeling</vt:lpstr>
      <vt:lpstr>COMET Use Case Based Software Life Cycle Model</vt:lpstr>
      <vt:lpstr>Steps for Dynamic Modeling</vt:lpstr>
      <vt:lpstr>Depict sequence of messages on interaction diagram</vt:lpstr>
      <vt:lpstr>Participation Activity 8:  Peer Review of Interaction Diagrams</vt:lpstr>
      <vt:lpstr>COMET Use Case Based Software Life Cycle Model</vt:lpstr>
      <vt:lpstr>Finite State Machines and Statecharts</vt:lpstr>
      <vt:lpstr>States and Events</vt:lpstr>
      <vt:lpstr>Events and Conditions</vt:lpstr>
      <vt:lpstr>Actions</vt:lpstr>
      <vt:lpstr>Entry and Exit Actions</vt:lpstr>
      <vt:lpstr>Hierarchical Statecharts</vt:lpstr>
      <vt:lpstr>Hierarchical Statecharts</vt:lpstr>
      <vt:lpstr>Hierarchical Statecharts</vt:lpstr>
      <vt:lpstr>Guidelines on Statecharts</vt:lpstr>
      <vt:lpstr>Guidelines on Statecharts</vt:lpstr>
      <vt:lpstr>Guidelines on Statecharts</vt:lpstr>
      <vt:lpstr>Developing Statechart from Use Case</vt:lpstr>
      <vt:lpstr>Developing Statechart from Use Case: Withdraw Funds</vt:lpstr>
      <vt:lpstr>Developing Statechart from Use Case: Withdraw Funds</vt:lpstr>
      <vt:lpstr>Developing Statechart from Use Case: Withdraw Funds</vt:lpstr>
      <vt:lpstr>Developing Statechart from Use Case: Withdraw Funds</vt:lpstr>
      <vt:lpstr>Developing Statechart from Use Case: Withdraw Funds</vt:lpstr>
      <vt:lpstr>Participation Activity 9 &amp; Preparation Activity 10:  State Charts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Life Cycle Models</dc:title>
  <dc:creator>Jakita Thomas</dc:creator>
  <cp:lastModifiedBy>Jakita Thomas</cp:lastModifiedBy>
  <cp:revision>128</cp:revision>
  <dcterms:created xsi:type="dcterms:W3CDTF">2017-01-19T18:24:17Z</dcterms:created>
  <dcterms:modified xsi:type="dcterms:W3CDTF">2017-03-21T17:57:07Z</dcterms:modified>
</cp:coreProperties>
</file>